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6" r:id="rId5"/>
    <p:sldId id="267" r:id="rId6"/>
    <p:sldId id="265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024128"/>
            <a:ext cx="8825658" cy="3753253"/>
          </a:xfrm>
        </p:spPr>
        <p:txBody>
          <a:bodyPr/>
          <a:lstStyle/>
          <a:p>
            <a:pPr marL="548640" marR="548640" algn="ctr">
              <a:lnSpc>
                <a:spcPct val="106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GB" sz="6600" b="1" i="1" dirty="0">
                <a:solidFill>
                  <a:schemeClr val="accent3">
                    <a:lumMod val="75000"/>
                  </a:schemeClr>
                </a:solidFill>
                <a:latin typeface="Britannic Bold" panose="020B0903060703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The cell membrane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4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546080" y="365760"/>
            <a:ext cx="463296" cy="658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4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688"/>
            <a:ext cx="10448544" cy="6687312"/>
          </a:xfrm>
        </p:spPr>
        <p:txBody>
          <a:bodyPr/>
          <a:lstStyle/>
          <a:p>
            <a:pPr marL="0" lvl="0" indent="0" algn="just">
              <a:lnSpc>
                <a:spcPct val="105000"/>
              </a:lnSpc>
              <a:buNone/>
            </a:pPr>
            <a:r>
              <a:rPr lang="en-GB" sz="2800" b="1" dirty="0" smtClean="0">
                <a:solidFill>
                  <a:srgbClr val="BCB8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</a:t>
            </a: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Membrane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Proteins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Theirs two types of membrane proteins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14300" indent="0" algn="just">
              <a:buNone/>
            </a:pP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Integral protein</a:t>
            </a:r>
            <a:endParaRPr lang="en-US" sz="16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Penetrate the hydrophobic interior; 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stick out of the surface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Integral proteins that extent the </a:t>
            </a: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0" algn="just">
              <a:spcAft>
                <a:spcPts val="800"/>
              </a:spcAft>
              <a:buNone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membrane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called </a:t>
            </a:r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transmembrane </a:t>
            </a:r>
            <a:r>
              <a:rPr lang="en-GB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proteins</a:t>
            </a: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Peripheral </a:t>
            </a:r>
            <a:r>
              <a:rPr lang="en-GB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protein :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Stick to the surface </a:t>
            </a: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membrane 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12" y="2865120"/>
            <a:ext cx="5193792" cy="388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" y="768096"/>
            <a:ext cx="10253472" cy="5925312"/>
          </a:xfrm>
        </p:spPr>
        <p:txBody>
          <a:bodyPr/>
          <a:lstStyle/>
          <a:p>
            <a:pPr marL="0" lvl="0" indent="0" algn="just">
              <a:lnSpc>
                <a:spcPct val="105000"/>
              </a:lnSpc>
              <a:buNone/>
            </a:pPr>
            <a:r>
              <a:rPr lang="en-GB" sz="2800" b="1" dirty="0">
                <a:solidFill>
                  <a:srgbClr val="BCB8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GB" sz="2800" b="1" dirty="0" smtClean="0">
                <a:solidFill>
                  <a:srgbClr val="BCB8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Integral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proteins types are: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Channel proteins: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have a channel that allows a substance to simply move across the membrane.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Carrier proteins:</a:t>
            </a:r>
            <a:r>
              <a:rPr lang="en-GB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combine with a substance and help it move across the membrane.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Cell recognition proteins: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proteins help the body recognize when it is being invaded by pathogens so that an immune reaction can occur.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Receptor proteins: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 a shape that allows a specific molecule to bind to it.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Enzymatic proteins: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carry out metabolic reactions directly.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" y="268224"/>
            <a:ext cx="10216896" cy="6461760"/>
          </a:xfrm>
        </p:spPr>
        <p:txBody>
          <a:bodyPr/>
          <a:lstStyle/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rgbClr val="BCB8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</a:t>
            </a:r>
            <a:r>
              <a:rPr lang="en-GB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Carbohydrates: </a:t>
            </a:r>
            <a:r>
              <a:rPr lang="en-GB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connected with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Peripheral proteins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distinct</a:t>
            </a:r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parts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Integral proteins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the upper surface of the membrane,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made up what is known </a:t>
            </a:r>
            <a:r>
              <a:rPr lang="en-GB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Glycocalyx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have important functions in the cell life :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a.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Molecular Recognition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GB" sz="24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Filtration .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Enzymatic function.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Microenvironment</a:t>
            </a:r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721216"/>
            <a:ext cx="10715222" cy="504851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cell cannot survive if it is completely isolated from its environment. </a:t>
            </a:r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cell membrane 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(also known as the plasma membrane or cytoplasmic membrane) is a biological membrane that separates the interior of all cells from the outside environment</a:t>
            </a:r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Before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emergence of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electron microscopy in the 1950s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scientists did not know the structure of a cell membrane or what its components were; biologists and other researchers used indirect evidence to identify membranes before they could actually be visualized.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0" algn="ctr">
              <a:lnSpc>
                <a:spcPct val="105000"/>
              </a:lnSpc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44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77450" cy="140053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Historical Models of Plasma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275008"/>
            <a:ext cx="11462197" cy="544776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FF00"/>
                </a:solidFill>
              </a:rPr>
              <a:t>1. Lipid and Lipid Bilayer Model:</a:t>
            </a:r>
          </a:p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b="1" dirty="0">
                <a:solidFill>
                  <a:srgbClr val="FFFF00"/>
                </a:solidFill>
              </a:rPr>
              <a:t>1902, Overton </a:t>
            </a:r>
            <a:r>
              <a:rPr lang="en-US" sz="2400" dirty="0"/>
              <a:t>observed that substances soluble in lipid could selectively pass through the membranes. On this basis he stated that plasma membrane is composed of a thin layer of lipid.</a:t>
            </a:r>
          </a:p>
          <a:p>
            <a:pPr marL="0" indent="0">
              <a:buNone/>
            </a:pPr>
            <a:r>
              <a:rPr lang="en-US" sz="2400" dirty="0"/>
              <a:t>Subsequently, </a:t>
            </a:r>
            <a:r>
              <a:rPr lang="en-US" sz="2400" b="1" dirty="0" err="1">
                <a:solidFill>
                  <a:srgbClr val="FFFF00"/>
                </a:solidFill>
              </a:rPr>
              <a:t>Gorter</a:t>
            </a:r>
            <a:r>
              <a:rPr lang="en-US" sz="2400" b="1" dirty="0">
                <a:solidFill>
                  <a:srgbClr val="FFFF00"/>
                </a:solidFill>
              </a:rPr>
              <a:t> and Grendel in 1926 </a:t>
            </a:r>
            <a:r>
              <a:rPr lang="en-US" sz="2400" dirty="0"/>
              <a:t>observed that the extracted from erythrocyte membranes was twice the amount expected if a single layer was present throughout the surface area of these cells. On this basis they stated that plasma membrane is made up of double layer of lipid molecules.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99" y="4778062"/>
            <a:ext cx="3850783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10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257578"/>
            <a:ext cx="11758412" cy="650383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FF00"/>
                </a:solidFill>
              </a:rPr>
              <a:t>2. Unit Membrane Model (Protein-Lipid Bilayer-Protein):</a:t>
            </a:r>
          </a:p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b="1" dirty="0">
                <a:solidFill>
                  <a:srgbClr val="FFFF00"/>
                </a:solidFill>
              </a:rPr>
              <a:t>1935, </a:t>
            </a:r>
            <a:r>
              <a:rPr lang="en-US" sz="2400" b="1" dirty="0" err="1">
                <a:solidFill>
                  <a:srgbClr val="FFFF00"/>
                </a:solidFill>
              </a:rPr>
              <a:t>Davson</a:t>
            </a:r>
            <a:r>
              <a:rPr lang="en-US" sz="2400" b="1" dirty="0">
                <a:solidFill>
                  <a:srgbClr val="FFFF00"/>
                </a:solidFill>
              </a:rPr>
              <a:t> and </a:t>
            </a:r>
            <a:r>
              <a:rPr lang="en-US" sz="2400" b="1" dirty="0" err="1">
                <a:solidFill>
                  <a:srgbClr val="FFFF00"/>
                </a:solidFill>
              </a:rPr>
              <a:t>Danielli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proposed that biological membranes are made up of lipid bi-layers that are coated on both sides with thin sheets of protein. With the availability of electron microscope in 1950 the structure of plasma membrane could be studied. </a:t>
            </a:r>
            <a:r>
              <a:rPr lang="en-US" sz="2400" b="1" dirty="0">
                <a:solidFill>
                  <a:srgbClr val="FFFF00"/>
                </a:solidFill>
              </a:rPr>
              <a:t>David Robertson </a:t>
            </a:r>
            <a:r>
              <a:rPr lang="en-US" sz="2400" dirty="0"/>
              <a:t>used this method to propose the unit membrane model. Basically, he suggested that all cellular membranes share a similar underlying structure, the unit membrane. Using heavy metal staining, Robertson's proposal also seemed to agree instantaneously with the </a:t>
            </a:r>
            <a:r>
              <a:rPr lang="en-US" sz="2400" dirty="0" err="1"/>
              <a:t>Davson-Danielli</a:t>
            </a:r>
            <a:r>
              <a:rPr lang="en-US" sz="2400" dirty="0"/>
              <a:t> model. According to the </a:t>
            </a:r>
            <a:r>
              <a:rPr lang="en-US" sz="2400" dirty="0" err="1"/>
              <a:t>trilaminar</a:t>
            </a:r>
            <a:r>
              <a:rPr lang="en-US" sz="2400" dirty="0"/>
              <a:t> pattern of the cellular membrane viewed by Robertson, he suggested that the membranes consist of a lipid bi-layer covered on both surfaces with thin sheets of proteins.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4" y="4508499"/>
            <a:ext cx="3812147" cy="19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5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425004"/>
            <a:ext cx="11578107" cy="5823396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FF00"/>
                </a:solidFill>
              </a:rPr>
              <a:t>3. Fluid Mosaic Model:</a:t>
            </a:r>
          </a:p>
          <a:p>
            <a:pPr marL="0" indent="0">
              <a:buNone/>
            </a:pPr>
            <a:r>
              <a:rPr lang="en-US" sz="2400" dirty="0"/>
              <a:t>In 1972, S. Jonathan Singer and Garth Nicolson developed new ideas for membrane structure. Their proposal was the fluid mosaic model, which is the dominant model now. It has two key features : a mosaic of proteins embedded in the membrane, and the membrane being a fluid bi-layer of lipids.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9" r="2175" b="7535"/>
          <a:stretch/>
        </p:blipFill>
        <p:spPr bwMode="auto">
          <a:xfrm>
            <a:off x="3168203" y="2839726"/>
            <a:ext cx="5653825" cy="316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27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204" y="452718"/>
            <a:ext cx="9404723" cy="92532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The characteristics of cell membrane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  <a:buClr>
                <a:srgbClr val="ACD433"/>
              </a:buClr>
              <a:buFont typeface="+mj-lt"/>
              <a:buAutoNum type="arabicPeriod"/>
            </a:pPr>
            <a:r>
              <a:rPr lang="en-GB" sz="2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cell membrane is a fluid mosaic of proteins moving in a phospholipid bilayer.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5000"/>
              </a:lnSpc>
              <a:buClr>
                <a:srgbClr val="ACD433"/>
              </a:buClr>
              <a:buFont typeface="+mj-lt"/>
              <a:buAutoNum type="arabicPeriod"/>
            </a:pPr>
            <a:r>
              <a:rPr lang="en-GB" sz="2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cell membrane functions </a:t>
            </a:r>
            <a:r>
              <a:rPr lang="en-GB" sz="26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 a gate</a:t>
            </a:r>
            <a:r>
              <a:rPr lang="en-GB" sz="2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6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controlling which molecules can enter and leave the cell.</a:t>
            </a:r>
            <a:endParaRPr lang="en-US" sz="26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5000"/>
              </a:lnSpc>
              <a:spcAft>
                <a:spcPts val="800"/>
              </a:spcAft>
              <a:buClr>
                <a:srgbClr val="ACD433"/>
              </a:buClr>
              <a:buFont typeface="+mj-lt"/>
              <a:buAutoNum type="arabicPeriod"/>
            </a:pPr>
            <a:r>
              <a:rPr lang="en-GB" sz="2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membrane consists of </a:t>
            </a:r>
            <a:r>
              <a:rPr lang="en-GB" sz="26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proteins</a:t>
            </a:r>
            <a:r>
              <a:rPr lang="en-GB" sz="2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6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lipids</a:t>
            </a:r>
            <a:r>
              <a:rPr lang="en-GB" sz="2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26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carbohydrates</a:t>
            </a:r>
            <a:r>
              <a:rPr lang="en-GB" sz="2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lipids beaning as a structure,</a:t>
            </a:r>
            <a:r>
              <a:rPr lang="en-US" sz="26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proteins are connected or immersed in fat and interact with each other and with the lipids,</a:t>
            </a:r>
            <a:r>
              <a:rPr lang="en-US" sz="26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retaining it capability to movement within the lipids.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6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" y="1097280"/>
            <a:ext cx="10241280" cy="565708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800" dirty="0" smtClean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phospholipids molecule is charged and so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polar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the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tails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not charged and so are </a:t>
            </a:r>
            <a: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non-polar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Thus, the two ends of this molecule have different properties in water. The head is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hydrophilic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so their position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going to be upper and lower surfaces of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membrane as close as possible to water molecules. The non- polar tails are </a:t>
            </a: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hydrophobic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so will tend to direction within the membrane and correspond to each other away from water.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70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" y="536448"/>
            <a:ext cx="10180320" cy="6193536"/>
          </a:xfrm>
        </p:spPr>
        <p:txBody>
          <a:bodyPr/>
          <a:lstStyle/>
          <a:p>
            <a:pPr marL="0" lvl="0" indent="0" algn="just">
              <a:lnSpc>
                <a:spcPct val="105000"/>
              </a:lnSpc>
              <a:spcAft>
                <a:spcPts val="800"/>
              </a:spcAft>
              <a:buClr>
                <a:srgbClr val="ACD433"/>
              </a:buClr>
              <a:buNone/>
            </a:pPr>
            <a:r>
              <a:rPr lang="en-GB" sz="2800" dirty="0" smtClean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</a:t>
            </a:r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causes the </a:t>
            </a:r>
            <a:r>
              <a:rPr lang="en-GB" sz="2800" b="1" dirty="0">
                <a:solidFill>
                  <a:srgbClr val="EF7A24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phospholipids</a:t>
            </a:r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cell membrane to form </a:t>
            </a:r>
            <a:r>
              <a:rPr lang="en-GB" sz="2800" b="1" dirty="0">
                <a:solidFill>
                  <a:srgbClr val="EF7A24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en-GB" sz="2800" dirty="0">
                <a:solidFill>
                  <a:srgbClr val="EF7A24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EF7A24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layers</a:t>
            </a:r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known as a </a:t>
            </a:r>
            <a:r>
              <a:rPr lang="en-GB" sz="2800" b="1" dirty="0">
                <a:solidFill>
                  <a:srgbClr val="EF7A24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phospholipid bilayer</a:t>
            </a:r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2800" dirty="0" smtClean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5000"/>
              </a:lnSpc>
              <a:spcAft>
                <a:spcPts val="800"/>
              </a:spcAft>
              <a:buClr>
                <a:srgbClr val="ACD433"/>
              </a:buClr>
              <a:buNone/>
            </a:pPr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17" y="2099256"/>
            <a:ext cx="7973527" cy="3528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" y="365760"/>
            <a:ext cx="10082784" cy="6376416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dirty="0" smtClean="0">
                <a:solidFill>
                  <a:srgbClr val="BCB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Cells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are  bathed in 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aqueous environment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since the inside of a cell is also aqueous, </a:t>
            </a: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molecules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surround both sides of the cell membrane.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74" y="2162514"/>
            <a:ext cx="7200000" cy="3563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95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</TotalTime>
  <Words>807</Words>
  <Application>Microsoft Office PowerPoint</Application>
  <PresentationFormat>Custom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The cell membrane </vt:lpstr>
      <vt:lpstr>PowerPoint Presentation</vt:lpstr>
      <vt:lpstr>Historical Models of Plasma Membrane</vt:lpstr>
      <vt:lpstr>PowerPoint Presentation</vt:lpstr>
      <vt:lpstr>PowerPoint Presentation</vt:lpstr>
      <vt:lpstr>The characteristics of cell membrane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membrane</dc:title>
  <dc:creator>Asmaa</dc:creator>
  <cp:lastModifiedBy>Nice</cp:lastModifiedBy>
  <cp:revision>10</cp:revision>
  <dcterms:created xsi:type="dcterms:W3CDTF">2016-01-07T19:04:00Z</dcterms:created>
  <dcterms:modified xsi:type="dcterms:W3CDTF">2018-07-20T14:22:27Z</dcterms:modified>
</cp:coreProperties>
</file>